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71" r:id="rId4"/>
    <p:sldId id="270" r:id="rId5"/>
    <p:sldId id="269" r:id="rId6"/>
    <p:sldId id="257" r:id="rId7"/>
    <p:sldId id="258" r:id="rId8"/>
    <p:sldId id="260" r:id="rId9"/>
    <p:sldId id="259" r:id="rId10"/>
    <p:sldId id="273" r:id="rId11"/>
    <p:sldId id="274" r:id="rId12"/>
    <p:sldId id="275" r:id="rId13"/>
    <p:sldId id="276" r:id="rId14"/>
    <p:sldId id="261" r:id="rId15"/>
    <p:sldId id="262" r:id="rId16"/>
    <p:sldId id="272" r:id="rId17"/>
    <p:sldId id="279" r:id="rId18"/>
    <p:sldId id="281" r:id="rId19"/>
    <p:sldId id="293" r:id="rId20"/>
    <p:sldId id="294" r:id="rId21"/>
    <p:sldId id="295" r:id="rId22"/>
    <p:sldId id="296" r:id="rId23"/>
    <p:sldId id="297" r:id="rId24"/>
    <p:sldId id="298" r:id="rId25"/>
    <p:sldId id="291" r:id="rId26"/>
    <p:sldId id="299" r:id="rId27"/>
    <p:sldId id="292" r:id="rId28"/>
    <p:sldId id="263" r:id="rId29"/>
    <p:sldId id="264" r:id="rId30"/>
    <p:sldId id="265" r:id="rId31"/>
    <p:sldId id="266" r:id="rId32"/>
    <p:sldId id="300" r:id="rId33"/>
    <p:sldId id="301" r:id="rId34"/>
    <p:sldId id="26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D4AA-6EFC-CA07-1093-09AE19D6F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AF5A8E1-FF62-5265-FFB1-A3D6B5DF4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A41710-2443-BBE8-1444-39EA2F275270}"/>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5" name="Footer Placeholder 4">
            <a:extLst>
              <a:ext uri="{FF2B5EF4-FFF2-40B4-BE49-F238E27FC236}">
                <a16:creationId xmlns:a16="http://schemas.microsoft.com/office/drawing/2014/main" id="{1C79C02C-BE6D-D7B2-1059-CC52AE1686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27AE6D-3842-3742-EB29-93C83281E4C3}"/>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4003987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DD9F-5E04-7E50-568C-C2B61B4C5D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DDF911-8E78-6F64-45D5-285FA9987C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4F698F-30FE-7A47-F9CA-4CB21BAB4731}"/>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5" name="Footer Placeholder 4">
            <a:extLst>
              <a:ext uri="{FF2B5EF4-FFF2-40B4-BE49-F238E27FC236}">
                <a16:creationId xmlns:a16="http://schemas.microsoft.com/office/drawing/2014/main" id="{E0867C7C-2AAC-C197-7B3E-405AAD3AFC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04446B-FAEA-08A8-01E2-BB470EBD7ABD}"/>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81874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0EB592-73A7-79C0-9E45-FAED641A89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FCC571-0BFE-8BCB-1C61-74C0CEAE41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EB25AE-6BCE-A197-70F7-BD6EBC1E940A}"/>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5" name="Footer Placeholder 4">
            <a:extLst>
              <a:ext uri="{FF2B5EF4-FFF2-40B4-BE49-F238E27FC236}">
                <a16:creationId xmlns:a16="http://schemas.microsoft.com/office/drawing/2014/main" id="{B7298EA0-41B0-7D06-3562-EC3FF49175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542EAA-2860-6CC0-D4CB-611B5B3EBB17}"/>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1548472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F9B1-7D6A-265A-63EC-2C55F6D7BB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70986C-380C-1F51-217E-CC610D1C96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D55728-B7BB-6022-7365-A460F4C56907}"/>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5" name="Footer Placeholder 4">
            <a:extLst>
              <a:ext uri="{FF2B5EF4-FFF2-40B4-BE49-F238E27FC236}">
                <a16:creationId xmlns:a16="http://schemas.microsoft.com/office/drawing/2014/main" id="{9F50D0D3-C9CB-766E-3BDE-A07F63DF10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935B6E-EFF8-DFA5-AED1-1AAD92959B92}"/>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2405303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0B86-176E-92E1-C826-D7AE628DF7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341FAA-23EC-F107-50CF-1E92C4D594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98965-70D1-5E33-37F0-4813717F27BF}"/>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5" name="Footer Placeholder 4">
            <a:extLst>
              <a:ext uri="{FF2B5EF4-FFF2-40B4-BE49-F238E27FC236}">
                <a16:creationId xmlns:a16="http://schemas.microsoft.com/office/drawing/2014/main" id="{9269EC59-4CCB-7F3E-16F7-672A1654F2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330F23-EF60-A411-7CE0-81D582A34D6B}"/>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1982891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C3AC-A32A-CD63-FBC7-83F244030B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C66D09-010B-B00C-CEED-794F7CFCD6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851068-35DA-259B-AFA1-F70090B47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EBE1CC-630B-F838-910C-D6F8786C4245}"/>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6" name="Footer Placeholder 5">
            <a:extLst>
              <a:ext uri="{FF2B5EF4-FFF2-40B4-BE49-F238E27FC236}">
                <a16:creationId xmlns:a16="http://schemas.microsoft.com/office/drawing/2014/main" id="{BA914979-795C-271A-B7F5-1F32975656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A348C9-87E4-1E06-1E5C-6F027E8A2A0E}"/>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3547548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6556-6492-F2BD-3C33-50CC7B882BB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305ECD-B19E-10BF-307B-1C9E2556E7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1BD208-81E9-CA4E-C727-83D37980D3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82716E-697F-786F-7012-20313032A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3D95EF-FF10-FAC9-081A-95C117A81C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FBF755-11A0-0178-F05D-1488633F22A9}"/>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8" name="Footer Placeholder 7">
            <a:extLst>
              <a:ext uri="{FF2B5EF4-FFF2-40B4-BE49-F238E27FC236}">
                <a16:creationId xmlns:a16="http://schemas.microsoft.com/office/drawing/2014/main" id="{37604AE0-8F1D-2DAC-B6C7-83E597AB402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96B207-D3CF-6D9D-81A0-9D561ED48E45}"/>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999765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42F8E-AB49-7276-74FB-5B40303C1B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461D675-4EAB-25AE-7A86-233A1236112F}"/>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4" name="Footer Placeholder 3">
            <a:extLst>
              <a:ext uri="{FF2B5EF4-FFF2-40B4-BE49-F238E27FC236}">
                <a16:creationId xmlns:a16="http://schemas.microsoft.com/office/drawing/2014/main" id="{9B20977F-F75D-8189-596A-2E6FA998B1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CD02BF7-DCA5-8A3E-060C-F2CFEDF3B2D8}"/>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1357422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C5F9A6-3A07-5A0F-7418-F21D227F2B9D}"/>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3" name="Footer Placeholder 2">
            <a:extLst>
              <a:ext uri="{FF2B5EF4-FFF2-40B4-BE49-F238E27FC236}">
                <a16:creationId xmlns:a16="http://schemas.microsoft.com/office/drawing/2014/main" id="{5CDC973C-1822-D9F5-D81D-804B265E91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8E263CB-ACEF-1361-CBA4-50FB3A4A1F7F}"/>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21745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11ACF-10A1-9BEC-1364-CE3B95AA5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2187B32-3520-D7ED-5584-E5599553A1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DDEF4D5-CC17-E074-0FB2-06DC76F69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67740-4B2F-4FFB-EC75-51345D5103AE}"/>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6" name="Footer Placeholder 5">
            <a:extLst>
              <a:ext uri="{FF2B5EF4-FFF2-40B4-BE49-F238E27FC236}">
                <a16:creationId xmlns:a16="http://schemas.microsoft.com/office/drawing/2014/main" id="{73D72D52-B501-4CE3-6C35-CD26E08E7E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7F4170-B11B-DD68-9BA6-34E5A5AE8A1D}"/>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3212451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4FFA3-CBC3-CCCD-8065-979816E63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E8CBAF6-7E8C-AF52-9816-FBA5313C71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3040D0-DEEE-3461-AD9D-443897C5E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51A42E-C728-18E1-8F1B-6521AEB785A1}"/>
              </a:ext>
            </a:extLst>
          </p:cNvPr>
          <p:cNvSpPr>
            <a:spLocks noGrp="1"/>
          </p:cNvSpPr>
          <p:nvPr>
            <p:ph type="dt" sz="half" idx="10"/>
          </p:nvPr>
        </p:nvSpPr>
        <p:spPr/>
        <p:txBody>
          <a:bodyPr/>
          <a:lstStyle/>
          <a:p>
            <a:fld id="{4897CFB9-AA95-4071-8B5F-17B1F5E55724}" type="datetimeFigureOut">
              <a:rPr lang="en-IN" smtClean="0"/>
              <a:t>23-08-2023</a:t>
            </a:fld>
            <a:endParaRPr lang="en-IN"/>
          </a:p>
        </p:txBody>
      </p:sp>
      <p:sp>
        <p:nvSpPr>
          <p:cNvPr id="6" name="Footer Placeholder 5">
            <a:extLst>
              <a:ext uri="{FF2B5EF4-FFF2-40B4-BE49-F238E27FC236}">
                <a16:creationId xmlns:a16="http://schemas.microsoft.com/office/drawing/2014/main" id="{4E72FC26-1F82-921B-AFFC-8F9A512596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B17152-5E92-5956-3C9B-828B8DC6D96C}"/>
              </a:ext>
            </a:extLst>
          </p:cNvPr>
          <p:cNvSpPr>
            <a:spLocks noGrp="1"/>
          </p:cNvSpPr>
          <p:nvPr>
            <p:ph type="sldNum" sz="quarter" idx="12"/>
          </p:nvPr>
        </p:nvSpPr>
        <p:spPr/>
        <p:txBody>
          <a:bodyPr/>
          <a:lstStyle/>
          <a:p>
            <a:fld id="{CCDD24C3-BE36-4E26-B033-8A119FE907C2}" type="slidenum">
              <a:rPr lang="en-IN" smtClean="0"/>
              <a:t>‹#›</a:t>
            </a:fld>
            <a:endParaRPr lang="en-IN"/>
          </a:p>
        </p:txBody>
      </p:sp>
    </p:spTree>
    <p:extLst>
      <p:ext uri="{BB962C8B-B14F-4D97-AF65-F5344CB8AC3E}">
        <p14:creationId xmlns:p14="http://schemas.microsoft.com/office/powerpoint/2010/main" val="606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91224-C5BB-33C1-A883-D660DE6CF2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31FA04-4168-CE66-210D-FE7085994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28F384-471B-33B4-CA39-A8A0D92F39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7CFB9-AA95-4071-8B5F-17B1F5E55724}" type="datetimeFigureOut">
              <a:rPr lang="en-IN" smtClean="0"/>
              <a:t>23-08-2023</a:t>
            </a:fld>
            <a:endParaRPr lang="en-IN"/>
          </a:p>
        </p:txBody>
      </p:sp>
      <p:sp>
        <p:nvSpPr>
          <p:cNvPr id="5" name="Footer Placeholder 4">
            <a:extLst>
              <a:ext uri="{FF2B5EF4-FFF2-40B4-BE49-F238E27FC236}">
                <a16:creationId xmlns:a16="http://schemas.microsoft.com/office/drawing/2014/main" id="{79347D27-CDA8-EC1F-315C-D8FACE3856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E03918F-E740-B99E-115C-137B6BA86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D24C3-BE36-4E26-B033-8A119FE907C2}" type="slidenum">
              <a:rPr lang="en-IN" smtClean="0"/>
              <a:t>‹#›</a:t>
            </a:fld>
            <a:endParaRPr lang="en-IN"/>
          </a:p>
        </p:txBody>
      </p:sp>
    </p:spTree>
    <p:extLst>
      <p:ext uri="{BB962C8B-B14F-4D97-AF65-F5344CB8AC3E}">
        <p14:creationId xmlns:p14="http://schemas.microsoft.com/office/powerpoint/2010/main" val="4280588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hitechnectar.com/blogs/virtualization-typ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9D0E-0D23-39FF-2423-7A18372668E8}"/>
              </a:ext>
            </a:extLst>
          </p:cNvPr>
          <p:cNvSpPr>
            <a:spLocks noGrp="1"/>
          </p:cNvSpPr>
          <p:nvPr>
            <p:ph type="ctrTitle"/>
          </p:nvPr>
        </p:nvSpPr>
        <p:spPr/>
        <p:txBody>
          <a:bodyPr/>
          <a:lstStyle/>
          <a:p>
            <a:r>
              <a:rPr lang="en-IN" dirty="0"/>
              <a:t>UNIT-II</a:t>
            </a:r>
          </a:p>
        </p:txBody>
      </p:sp>
      <p:sp>
        <p:nvSpPr>
          <p:cNvPr id="3" name="Subtitle 2">
            <a:extLst>
              <a:ext uri="{FF2B5EF4-FFF2-40B4-BE49-F238E27FC236}">
                <a16:creationId xmlns:a16="http://schemas.microsoft.com/office/drawing/2014/main" id="{24DE5C11-D0EE-F198-38E3-CF011029FC3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05718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E25E8-F14E-2E7F-CD93-1815CED9712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07AC9D1-8A39-8234-411D-AC7E6C0ED12C}"/>
              </a:ext>
            </a:extLst>
          </p:cNvPr>
          <p:cNvPicPr>
            <a:picLocks noGrp="1" noChangeAspect="1"/>
          </p:cNvPicPr>
          <p:nvPr>
            <p:ph idx="1"/>
          </p:nvPr>
        </p:nvPicPr>
        <p:blipFill>
          <a:blip r:embed="rId2"/>
          <a:stretch>
            <a:fillRect/>
          </a:stretch>
        </p:blipFill>
        <p:spPr>
          <a:xfrm>
            <a:off x="1056204" y="365124"/>
            <a:ext cx="8701797" cy="6278271"/>
          </a:xfrm>
        </p:spPr>
      </p:pic>
    </p:spTree>
    <p:extLst>
      <p:ext uri="{BB962C8B-B14F-4D97-AF65-F5344CB8AC3E}">
        <p14:creationId xmlns:p14="http://schemas.microsoft.com/office/powerpoint/2010/main" val="382342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EF07-5361-92A6-1DDA-EE9CEC5160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8AF575-A1BE-0121-4DEF-38500C247BC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494C05-9F7B-510C-623B-22ED0F601FB6}"/>
              </a:ext>
            </a:extLst>
          </p:cNvPr>
          <p:cNvPicPr>
            <a:picLocks noChangeAspect="1"/>
          </p:cNvPicPr>
          <p:nvPr/>
        </p:nvPicPr>
        <p:blipFill>
          <a:blip r:embed="rId2"/>
          <a:stretch>
            <a:fillRect/>
          </a:stretch>
        </p:blipFill>
        <p:spPr>
          <a:xfrm>
            <a:off x="1583915" y="0"/>
            <a:ext cx="9024169" cy="6858000"/>
          </a:xfrm>
          <a:prstGeom prst="rect">
            <a:avLst/>
          </a:prstGeom>
        </p:spPr>
      </p:pic>
    </p:spTree>
    <p:extLst>
      <p:ext uri="{BB962C8B-B14F-4D97-AF65-F5344CB8AC3E}">
        <p14:creationId xmlns:p14="http://schemas.microsoft.com/office/powerpoint/2010/main" val="75537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2030-CA09-917F-9E8D-66AE11A8EB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48AA96-7956-7BB9-AA2B-D3D6C60C951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C71B99A-A4EA-2D01-9E5A-553CB8FB1E76}"/>
              </a:ext>
            </a:extLst>
          </p:cNvPr>
          <p:cNvPicPr>
            <a:picLocks noChangeAspect="1"/>
          </p:cNvPicPr>
          <p:nvPr/>
        </p:nvPicPr>
        <p:blipFill>
          <a:blip r:embed="rId2"/>
          <a:stretch>
            <a:fillRect/>
          </a:stretch>
        </p:blipFill>
        <p:spPr>
          <a:xfrm>
            <a:off x="1757362" y="257175"/>
            <a:ext cx="8677275" cy="6343650"/>
          </a:xfrm>
          <a:prstGeom prst="rect">
            <a:avLst/>
          </a:prstGeom>
        </p:spPr>
      </p:pic>
    </p:spTree>
    <p:extLst>
      <p:ext uri="{BB962C8B-B14F-4D97-AF65-F5344CB8AC3E}">
        <p14:creationId xmlns:p14="http://schemas.microsoft.com/office/powerpoint/2010/main" val="3582959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8BDC-B1AD-3399-6790-9C6A9C5650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000FB9-010A-54DA-3579-35BFCCEF5ED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84C6309-9C51-8807-2372-39F11479875F}"/>
              </a:ext>
            </a:extLst>
          </p:cNvPr>
          <p:cNvPicPr>
            <a:picLocks noChangeAspect="1"/>
          </p:cNvPicPr>
          <p:nvPr/>
        </p:nvPicPr>
        <p:blipFill>
          <a:blip r:embed="rId2"/>
          <a:stretch>
            <a:fillRect/>
          </a:stretch>
        </p:blipFill>
        <p:spPr>
          <a:xfrm>
            <a:off x="1809750" y="214312"/>
            <a:ext cx="8572500" cy="6429375"/>
          </a:xfrm>
          <a:prstGeom prst="rect">
            <a:avLst/>
          </a:prstGeom>
        </p:spPr>
      </p:pic>
    </p:spTree>
    <p:extLst>
      <p:ext uri="{BB962C8B-B14F-4D97-AF65-F5344CB8AC3E}">
        <p14:creationId xmlns:p14="http://schemas.microsoft.com/office/powerpoint/2010/main" val="59795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5570-60F8-9A6E-6A04-EB18C77467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FFF267-48B0-DA05-0FE5-38465B9E908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75A38D6-F240-CBC5-4FAA-2FAC00E1E206}"/>
              </a:ext>
            </a:extLst>
          </p:cNvPr>
          <p:cNvPicPr>
            <a:picLocks noChangeAspect="1"/>
          </p:cNvPicPr>
          <p:nvPr/>
        </p:nvPicPr>
        <p:blipFill>
          <a:blip r:embed="rId2"/>
          <a:stretch>
            <a:fillRect/>
          </a:stretch>
        </p:blipFill>
        <p:spPr>
          <a:xfrm>
            <a:off x="1184988" y="0"/>
            <a:ext cx="9461241" cy="6615404"/>
          </a:xfrm>
          <a:prstGeom prst="rect">
            <a:avLst/>
          </a:prstGeom>
        </p:spPr>
      </p:pic>
    </p:spTree>
    <p:extLst>
      <p:ext uri="{BB962C8B-B14F-4D97-AF65-F5344CB8AC3E}">
        <p14:creationId xmlns:p14="http://schemas.microsoft.com/office/powerpoint/2010/main" val="3608227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962B-B0E9-269F-0C19-4324ABFB59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BDCCC9-16F7-FF83-DF59-5E777BB55A4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920A21-A0C5-0548-E756-AD80BAA637C0}"/>
              </a:ext>
            </a:extLst>
          </p:cNvPr>
          <p:cNvPicPr>
            <a:picLocks noChangeAspect="1"/>
          </p:cNvPicPr>
          <p:nvPr/>
        </p:nvPicPr>
        <p:blipFill>
          <a:blip r:embed="rId2"/>
          <a:stretch>
            <a:fillRect/>
          </a:stretch>
        </p:blipFill>
        <p:spPr>
          <a:xfrm>
            <a:off x="1268963" y="23812"/>
            <a:ext cx="9647853" cy="6810375"/>
          </a:xfrm>
          <a:prstGeom prst="rect">
            <a:avLst/>
          </a:prstGeom>
        </p:spPr>
      </p:pic>
    </p:spTree>
    <p:extLst>
      <p:ext uri="{BB962C8B-B14F-4D97-AF65-F5344CB8AC3E}">
        <p14:creationId xmlns:p14="http://schemas.microsoft.com/office/powerpoint/2010/main" val="2662203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Virtualization</a:t>
            </a:r>
            <a:endParaRPr lang="en-IN" dirty="0"/>
          </a:p>
        </p:txBody>
      </p:sp>
      <p:sp>
        <p:nvSpPr>
          <p:cNvPr id="3" name="Content Placeholder 2"/>
          <p:cNvSpPr>
            <a:spLocks noGrp="1"/>
          </p:cNvSpPr>
          <p:nvPr>
            <p:ph idx="1"/>
          </p:nvPr>
        </p:nvSpPr>
        <p:spPr>
          <a:xfrm>
            <a:off x="1975945" y="1600201"/>
            <a:ext cx="9094952" cy="4525963"/>
          </a:xfrm>
        </p:spPr>
        <p:txBody>
          <a:bodyPr>
            <a:normAutofit/>
          </a:bodyPr>
          <a:lstStyle/>
          <a:p>
            <a:r>
              <a:rPr lang="en-US" dirty="0"/>
              <a:t>Apart from hardware virtualization, other types of virtualization include:</a:t>
            </a:r>
          </a:p>
          <a:p>
            <a:pPr lvl="4"/>
            <a:r>
              <a:rPr lang="en-IN" dirty="0">
                <a:hlinkClick r:id="rId2"/>
              </a:rPr>
              <a:t>Application Virtualization</a:t>
            </a:r>
            <a:endParaRPr lang="en-IN" dirty="0"/>
          </a:p>
          <a:p>
            <a:pPr lvl="4"/>
            <a:r>
              <a:rPr lang="en-IN" dirty="0">
                <a:hlinkClick r:id="rId2"/>
              </a:rPr>
              <a:t>Data Virtualization</a:t>
            </a:r>
            <a:endParaRPr lang="en-IN" dirty="0"/>
          </a:p>
          <a:p>
            <a:pPr lvl="4"/>
            <a:r>
              <a:rPr lang="en-IN" dirty="0">
                <a:hlinkClick r:id="rId2"/>
              </a:rPr>
              <a:t>Desktop Virtualization</a:t>
            </a:r>
            <a:endParaRPr lang="en-IN" dirty="0"/>
          </a:p>
          <a:p>
            <a:pPr lvl="4"/>
            <a:r>
              <a:rPr lang="en-IN" dirty="0">
                <a:hlinkClick r:id="rId2"/>
              </a:rPr>
              <a:t>Network Virtualization</a:t>
            </a:r>
            <a:endParaRPr lang="en-IN" dirty="0"/>
          </a:p>
          <a:p>
            <a:pPr lvl="4"/>
            <a:r>
              <a:rPr lang="en-IN" dirty="0">
                <a:hlinkClick r:id="rId2"/>
              </a:rPr>
              <a:t>Server Virtualization</a:t>
            </a:r>
            <a:endParaRPr lang="en-IN" dirty="0"/>
          </a:p>
          <a:p>
            <a:pPr lvl="4"/>
            <a:r>
              <a:rPr lang="en-IN" dirty="0">
                <a:hlinkClick r:id="rId2"/>
              </a:rPr>
              <a:t>Storage Virtualization</a:t>
            </a:r>
            <a:endParaRPr lang="en-IN" dirty="0"/>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virtualization</a:t>
            </a:r>
            <a:endParaRPr lang="en-IN" dirty="0"/>
          </a:p>
        </p:txBody>
      </p:sp>
      <p:sp>
        <p:nvSpPr>
          <p:cNvPr id="3" name="Content Placeholder 2"/>
          <p:cNvSpPr>
            <a:spLocks noGrp="1"/>
          </p:cNvSpPr>
          <p:nvPr>
            <p:ph idx="1"/>
          </p:nvPr>
        </p:nvSpPr>
        <p:spPr>
          <a:xfrm>
            <a:off x="5703614" y="1600201"/>
            <a:ext cx="5297215" cy="4525963"/>
          </a:xfrm>
        </p:spPr>
        <p:txBody>
          <a:bodyPr>
            <a:noAutofit/>
          </a:bodyPr>
          <a:lstStyle/>
          <a:p>
            <a:pPr algn="just"/>
            <a:r>
              <a:rPr lang="en-IN" sz="2400" u="sng" dirty="0"/>
              <a:t>The process of installing an application on a central server (single computer system) that can virtually be operated on multiple systems is known as application virtualization. </a:t>
            </a:r>
            <a:r>
              <a:rPr lang="en-IN" sz="2400" dirty="0"/>
              <a:t>For end users, the virtualized application works exactly like a native application installed on a physical machine. With application virtualization, it’s easier for organizations to update, maintain, and fix applications centrally. </a:t>
            </a:r>
            <a:r>
              <a:rPr lang="en-IN" sz="2400" dirty="0" err="1">
                <a:solidFill>
                  <a:srgbClr val="FF0000"/>
                </a:solidFill>
              </a:rPr>
              <a:t>Admins</a:t>
            </a:r>
            <a:r>
              <a:rPr lang="en-IN" sz="2400" dirty="0">
                <a:solidFill>
                  <a:srgbClr val="FF0000"/>
                </a:solidFill>
              </a:rPr>
              <a:t> can control and modify access permissions to the application without logging in to the user’s desktop. </a:t>
            </a:r>
          </a:p>
        </p:txBody>
      </p:sp>
      <p:pic>
        <p:nvPicPr>
          <p:cNvPr id="28674" name="Picture 2" descr="About Application Virtualization"/>
          <p:cNvPicPr>
            <a:picLocks noChangeAspect="1" noChangeArrowheads="1"/>
          </p:cNvPicPr>
          <p:nvPr/>
        </p:nvPicPr>
        <p:blipFill>
          <a:blip r:embed="rId2" cstate="print"/>
          <a:srcRect/>
          <a:stretch>
            <a:fillRect/>
          </a:stretch>
        </p:blipFill>
        <p:spPr bwMode="auto">
          <a:xfrm>
            <a:off x="641860" y="1690341"/>
            <a:ext cx="5139267" cy="436456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Virtualization</a:t>
            </a:r>
            <a:endParaRPr lang="en-IN" dirty="0"/>
          </a:p>
        </p:txBody>
      </p:sp>
      <p:pic>
        <p:nvPicPr>
          <p:cNvPr id="31746" name="Picture 2" descr="What is Data Virtualization? | Datamation"/>
          <p:cNvPicPr>
            <a:picLocks noChangeAspect="1" noChangeArrowheads="1"/>
          </p:cNvPicPr>
          <p:nvPr/>
        </p:nvPicPr>
        <p:blipFill>
          <a:blip r:embed="rId2" cstate="print"/>
          <a:srcRect/>
          <a:stretch>
            <a:fillRect/>
          </a:stretch>
        </p:blipFill>
        <p:spPr bwMode="auto">
          <a:xfrm>
            <a:off x="3034302" y="1417639"/>
            <a:ext cx="6123396" cy="412334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046012" y="521139"/>
            <a:ext cx="7665547" cy="4525963"/>
          </a:xfrm>
        </p:spPr>
        <p:txBody>
          <a:bodyPr>
            <a:noAutofit/>
          </a:bodyPr>
          <a:lstStyle/>
          <a:p>
            <a:pPr algn="just"/>
            <a:r>
              <a:rPr lang="en-US" sz="2667" dirty="0"/>
              <a:t>Data virtualization is a logical data layer that integrates all enterprise data siloed (isolated from others.) across the disparate systems, manages the unified data for centralized security and governance, and delivers it to business users in real time.</a:t>
            </a:r>
            <a:r>
              <a:rPr lang="en-IN" sz="2667" dirty="0"/>
              <a:t>.</a:t>
            </a:r>
          </a:p>
        </p:txBody>
      </p:sp>
    </p:spTree>
    <p:extLst>
      <p:ext uri="{BB962C8B-B14F-4D97-AF65-F5344CB8AC3E}">
        <p14:creationId xmlns:p14="http://schemas.microsoft.com/office/powerpoint/2010/main" val="260855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B08B-C733-7768-6386-A98F47844F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07C12E-9BD9-C962-4944-F08F3D8566B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166257E-CC75-C569-C72A-EF53B394D05D}"/>
              </a:ext>
            </a:extLst>
          </p:cNvPr>
          <p:cNvPicPr>
            <a:picLocks noChangeAspect="1"/>
          </p:cNvPicPr>
          <p:nvPr/>
        </p:nvPicPr>
        <p:blipFill>
          <a:blip r:embed="rId2"/>
          <a:stretch>
            <a:fillRect/>
          </a:stretch>
        </p:blipFill>
        <p:spPr>
          <a:xfrm>
            <a:off x="1666875" y="280987"/>
            <a:ext cx="8858250" cy="6296025"/>
          </a:xfrm>
          <a:prstGeom prst="rect">
            <a:avLst/>
          </a:prstGeom>
        </p:spPr>
      </p:pic>
    </p:spTree>
    <p:extLst>
      <p:ext uri="{BB962C8B-B14F-4D97-AF65-F5344CB8AC3E}">
        <p14:creationId xmlns:p14="http://schemas.microsoft.com/office/powerpoint/2010/main" val="3068354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virtualization</a:t>
            </a:r>
            <a:endParaRPr lang="en-IN" dirty="0"/>
          </a:p>
        </p:txBody>
      </p:sp>
      <p:pic>
        <p:nvPicPr>
          <p:cNvPr id="32770" name="Picture 2" descr="What is Virtualization and Types of Virtualization in Cloud Computing"/>
          <p:cNvPicPr>
            <a:picLocks noChangeAspect="1" noChangeArrowheads="1"/>
          </p:cNvPicPr>
          <p:nvPr/>
        </p:nvPicPr>
        <p:blipFill>
          <a:blip r:embed="rId2" cstate="print"/>
          <a:srcRect l="13362" r="11402"/>
          <a:stretch>
            <a:fillRect/>
          </a:stretch>
        </p:blipFill>
        <p:spPr bwMode="auto">
          <a:xfrm>
            <a:off x="3244195" y="1235461"/>
            <a:ext cx="4869792" cy="4855324"/>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354317" y="320509"/>
            <a:ext cx="8282152" cy="5270995"/>
          </a:xfrm>
        </p:spPr>
        <p:txBody>
          <a:bodyPr>
            <a:noAutofit/>
          </a:bodyPr>
          <a:lstStyle/>
          <a:p>
            <a:pPr algn="just"/>
            <a:r>
              <a:rPr lang="en-US" sz="2133" dirty="0"/>
              <a:t>Desktop virtualization is a method of simulating a user workstation so it can be accessed from a remotely connected device. By abstracting the user desktop in this way, organizations can allow users to work from virtually anywhere with a network connecting, using any desktop laptop, tablet, or smartphone to access enterprise resources without regard to the device or operating system employed by the remote user.</a:t>
            </a:r>
          </a:p>
          <a:p>
            <a:pPr algn="just"/>
            <a:r>
              <a:rPr lang="en-US" sz="2133" dirty="0"/>
              <a:t>Remote desktop virtualization is also a key component of digital workspaces Virtual desktop workloads run on desktop virtualization servers which typically execute on virtual machines (VMs) either at on-premises data centers or in the public cloud.</a:t>
            </a:r>
          </a:p>
          <a:p>
            <a:pPr algn="just"/>
            <a:r>
              <a:rPr lang="en-US" sz="2133" dirty="0"/>
              <a:t>Since the user devices is basically a display, keyboard, and mouse, a lost or stolen device presents a reduced risk to the organization. All user data and programs exist in the desktop virtualization server, not on client devices.</a:t>
            </a:r>
            <a:endParaRPr lang="en-IN" sz="2133" dirty="0"/>
          </a:p>
        </p:txBody>
      </p:sp>
    </p:spTree>
    <p:extLst>
      <p:ext uri="{BB962C8B-B14F-4D97-AF65-F5344CB8AC3E}">
        <p14:creationId xmlns:p14="http://schemas.microsoft.com/office/powerpoint/2010/main" val="4088727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virtualization</a:t>
            </a:r>
            <a:endParaRPr lang="en-IN" dirty="0"/>
          </a:p>
        </p:txBody>
      </p:sp>
      <p:pic>
        <p:nvPicPr>
          <p:cNvPr id="34818" name="Picture 2" descr="Network Virtualization in Cloud Computing - GeeksforGeeks"/>
          <p:cNvPicPr>
            <a:picLocks noChangeAspect="1" noChangeArrowheads="1"/>
          </p:cNvPicPr>
          <p:nvPr/>
        </p:nvPicPr>
        <p:blipFill>
          <a:blip r:embed="rId2" cstate="print">
            <a:grayscl/>
          </a:blip>
          <a:srcRect/>
          <a:stretch>
            <a:fillRect/>
          </a:stretch>
        </p:blipFill>
        <p:spPr bwMode="auto">
          <a:xfrm>
            <a:off x="1776979" y="1562686"/>
            <a:ext cx="8259372" cy="467345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9615" y="406400"/>
            <a:ext cx="9207063" cy="5747792"/>
          </a:xfrm>
        </p:spPr>
        <p:txBody>
          <a:bodyPr>
            <a:normAutofit/>
          </a:bodyPr>
          <a:lstStyle/>
          <a:p>
            <a:pPr algn="just"/>
            <a:r>
              <a:rPr lang="en-IN" sz="2667" dirty="0"/>
              <a:t>Network virtualization helps manage and monitor the entire computer network as a single administrative entity. </a:t>
            </a:r>
            <a:r>
              <a:rPr lang="en-IN" sz="2667" dirty="0" err="1"/>
              <a:t>Admins</a:t>
            </a:r>
            <a:r>
              <a:rPr lang="en-IN" sz="2667" dirty="0"/>
              <a:t> can keep a track of various elements of network infrastructure such as routers and switches from a single software-based administrator’s console. Network virtualization helps network optimization for data transfer rates, flexibility, reliability, security, and scalability. It improves the overall network’s productivity and efficiency. It becomes easier for administrators to allocate and distribute resources conveniently and ensure high and stable network performance.</a:t>
            </a:r>
          </a:p>
          <a:p>
            <a:endParaRPr lang="en-IN" sz="2667"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virtualization</a:t>
            </a:r>
            <a:endParaRPr lang="en-IN" dirty="0"/>
          </a:p>
        </p:txBody>
      </p:sp>
      <p:pic>
        <p:nvPicPr>
          <p:cNvPr id="35842" name="Picture 2" descr="Cloud Computing vs Virtualization | Know Top 10 Useful Comparisons"/>
          <p:cNvPicPr>
            <a:picLocks noChangeAspect="1" noChangeArrowheads="1"/>
          </p:cNvPicPr>
          <p:nvPr/>
        </p:nvPicPr>
        <p:blipFill>
          <a:blip r:embed="rId2" cstate="print">
            <a:grayscl/>
          </a:blip>
          <a:srcRect l="10586" t="16496" r="10147" b="3926"/>
          <a:stretch>
            <a:fillRect/>
          </a:stretch>
        </p:blipFill>
        <p:spPr bwMode="auto">
          <a:xfrm>
            <a:off x="3321267" y="1775616"/>
            <a:ext cx="5801712" cy="3120989"/>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696" y="519676"/>
            <a:ext cx="8870731" cy="4641491"/>
          </a:xfrm>
          <a:prstGeom prst="rect">
            <a:avLst/>
          </a:prstGeom>
        </p:spPr>
      </p:pic>
    </p:spTree>
    <p:extLst>
      <p:ext uri="{BB962C8B-B14F-4D97-AF65-F5344CB8AC3E}">
        <p14:creationId xmlns:p14="http://schemas.microsoft.com/office/powerpoint/2010/main" val="86279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virtualization</a:t>
            </a:r>
            <a:endParaRPr lang="en-IN" dirty="0"/>
          </a:p>
        </p:txBody>
      </p:sp>
      <p:pic>
        <p:nvPicPr>
          <p:cNvPr id="37890" name="Picture 2" descr="What is Storage Virtualization? Simple Explanation with Diagram"/>
          <p:cNvPicPr>
            <a:picLocks noChangeAspect="1" noChangeArrowheads="1"/>
          </p:cNvPicPr>
          <p:nvPr/>
        </p:nvPicPr>
        <p:blipFill>
          <a:blip r:embed="rId2" cstate="print">
            <a:grayscl/>
          </a:blip>
          <a:srcRect l="16169" t="7657" b="6747"/>
          <a:stretch>
            <a:fillRect/>
          </a:stretch>
        </p:blipFill>
        <p:spPr bwMode="auto">
          <a:xfrm>
            <a:off x="4890815" y="1597572"/>
            <a:ext cx="4286675" cy="4386317"/>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807778" y="210207"/>
            <a:ext cx="9136993" cy="5554717"/>
          </a:xfrm>
        </p:spPr>
        <p:txBody>
          <a:bodyPr>
            <a:normAutofit/>
          </a:bodyPr>
          <a:lstStyle/>
          <a:p>
            <a:r>
              <a:rPr lang="en-IN" dirty="0"/>
              <a:t>Storage virtualization performs resource abstraction in a way that the multiple physical storage arrays are virtualized as a single storage pool with direct and independent access.</a:t>
            </a:r>
          </a:p>
          <a:p>
            <a:r>
              <a:rPr lang="en-IN" dirty="0"/>
              <a:t>The storage virtualization software aggregates and manages storage in various storage arrays and serves it to applications whenever needed.</a:t>
            </a:r>
          </a:p>
          <a:p>
            <a:r>
              <a:rPr lang="en-IN" dirty="0"/>
              <a:t>The centralized virtual storage increases flexibility and availability of resources needed. This data virtualization and centralization is easily manageable from a central console. It allows users to manage and access multiple arrays as a single storage unit.</a:t>
            </a:r>
          </a:p>
        </p:txBody>
      </p:sp>
    </p:spTree>
    <p:extLst>
      <p:ext uri="{BB962C8B-B14F-4D97-AF65-F5344CB8AC3E}">
        <p14:creationId xmlns:p14="http://schemas.microsoft.com/office/powerpoint/2010/main" val="351385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ACC0-0578-AAD0-E8BE-E841C9BF68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B96C2F-637E-9E19-2869-F050EE9BC3D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4BEDDC4-8AD9-31A4-03BA-D8F21FDE0A80}"/>
              </a:ext>
            </a:extLst>
          </p:cNvPr>
          <p:cNvPicPr>
            <a:picLocks noChangeAspect="1"/>
          </p:cNvPicPr>
          <p:nvPr/>
        </p:nvPicPr>
        <p:blipFill>
          <a:blip r:embed="rId2"/>
          <a:stretch>
            <a:fillRect/>
          </a:stretch>
        </p:blipFill>
        <p:spPr>
          <a:xfrm>
            <a:off x="1643062" y="119062"/>
            <a:ext cx="8905875" cy="6619875"/>
          </a:xfrm>
          <a:prstGeom prst="rect">
            <a:avLst/>
          </a:prstGeom>
        </p:spPr>
      </p:pic>
    </p:spTree>
    <p:extLst>
      <p:ext uri="{BB962C8B-B14F-4D97-AF65-F5344CB8AC3E}">
        <p14:creationId xmlns:p14="http://schemas.microsoft.com/office/powerpoint/2010/main" val="301676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8CF0-9CCB-F5FA-B3C3-938A15741D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308610-C7E3-A26A-A78D-B11FDF1A089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1A609E4-1086-869D-BCFD-61D4642C353F}"/>
              </a:ext>
            </a:extLst>
          </p:cNvPr>
          <p:cNvPicPr>
            <a:picLocks noChangeAspect="1"/>
          </p:cNvPicPr>
          <p:nvPr/>
        </p:nvPicPr>
        <p:blipFill>
          <a:blip r:embed="rId2"/>
          <a:stretch>
            <a:fillRect/>
          </a:stretch>
        </p:blipFill>
        <p:spPr>
          <a:xfrm>
            <a:off x="1733550" y="261937"/>
            <a:ext cx="8724900" cy="6334125"/>
          </a:xfrm>
          <a:prstGeom prst="rect">
            <a:avLst/>
          </a:prstGeom>
        </p:spPr>
      </p:pic>
    </p:spTree>
    <p:extLst>
      <p:ext uri="{BB962C8B-B14F-4D97-AF65-F5344CB8AC3E}">
        <p14:creationId xmlns:p14="http://schemas.microsoft.com/office/powerpoint/2010/main" val="800209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964A-5A5D-FC28-745D-BE48519C3E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3E8D81-10A0-D895-5FF5-E3EC8C8C08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44BC074-3D4B-D463-A617-593AF919EFBD}"/>
              </a:ext>
            </a:extLst>
          </p:cNvPr>
          <p:cNvPicPr>
            <a:picLocks noChangeAspect="1"/>
          </p:cNvPicPr>
          <p:nvPr/>
        </p:nvPicPr>
        <p:blipFill>
          <a:blip r:embed="rId2"/>
          <a:stretch>
            <a:fillRect/>
          </a:stretch>
        </p:blipFill>
        <p:spPr>
          <a:xfrm>
            <a:off x="1143000" y="209550"/>
            <a:ext cx="9906000" cy="6438900"/>
          </a:xfrm>
          <a:prstGeom prst="rect">
            <a:avLst/>
          </a:prstGeom>
        </p:spPr>
      </p:pic>
    </p:spTree>
    <p:extLst>
      <p:ext uri="{BB962C8B-B14F-4D97-AF65-F5344CB8AC3E}">
        <p14:creationId xmlns:p14="http://schemas.microsoft.com/office/powerpoint/2010/main" val="689478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D033C-5F5D-23EE-EB0B-84E4CD03FE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6AF9D8-67A2-68B8-1D56-3777C6AAB96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ED2CA5-B555-EAEB-F07C-EF73F67E40A0}"/>
              </a:ext>
            </a:extLst>
          </p:cNvPr>
          <p:cNvPicPr>
            <a:picLocks noChangeAspect="1"/>
          </p:cNvPicPr>
          <p:nvPr/>
        </p:nvPicPr>
        <p:blipFill>
          <a:blip r:embed="rId2"/>
          <a:stretch>
            <a:fillRect/>
          </a:stretch>
        </p:blipFill>
        <p:spPr>
          <a:xfrm>
            <a:off x="1695450" y="142875"/>
            <a:ext cx="8801100" cy="6572250"/>
          </a:xfrm>
          <a:prstGeom prst="rect">
            <a:avLst/>
          </a:prstGeom>
        </p:spPr>
      </p:pic>
    </p:spTree>
    <p:extLst>
      <p:ext uri="{BB962C8B-B14F-4D97-AF65-F5344CB8AC3E}">
        <p14:creationId xmlns:p14="http://schemas.microsoft.com/office/powerpoint/2010/main" val="40303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8DA17-101A-C03C-64B7-0C61E64530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C95043-C719-F260-106E-83E1537931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EFD6136-36CD-7858-8C8F-E1EE1AB9CC5E}"/>
              </a:ext>
            </a:extLst>
          </p:cNvPr>
          <p:cNvPicPr>
            <a:picLocks noChangeAspect="1"/>
          </p:cNvPicPr>
          <p:nvPr/>
        </p:nvPicPr>
        <p:blipFill>
          <a:blip r:embed="rId2"/>
          <a:stretch>
            <a:fillRect/>
          </a:stretch>
        </p:blipFill>
        <p:spPr>
          <a:xfrm>
            <a:off x="1524000" y="161925"/>
            <a:ext cx="9144000" cy="6534150"/>
          </a:xfrm>
          <a:prstGeom prst="rect">
            <a:avLst/>
          </a:prstGeom>
        </p:spPr>
      </p:pic>
    </p:spTree>
    <p:extLst>
      <p:ext uri="{BB962C8B-B14F-4D97-AF65-F5344CB8AC3E}">
        <p14:creationId xmlns:p14="http://schemas.microsoft.com/office/powerpoint/2010/main" val="2266340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314E5-43DC-CD8D-97D4-627D2E29B0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4C4212-0D00-FAEB-B8C3-A7ADABF5BD2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69A88E8-6983-6C94-8C66-3F84BE91D126}"/>
              </a:ext>
            </a:extLst>
          </p:cNvPr>
          <p:cNvPicPr>
            <a:picLocks noChangeAspect="1"/>
          </p:cNvPicPr>
          <p:nvPr/>
        </p:nvPicPr>
        <p:blipFill>
          <a:blip r:embed="rId2"/>
          <a:stretch>
            <a:fillRect/>
          </a:stretch>
        </p:blipFill>
        <p:spPr>
          <a:xfrm>
            <a:off x="795337" y="223837"/>
            <a:ext cx="10601325" cy="6410325"/>
          </a:xfrm>
          <a:prstGeom prst="rect">
            <a:avLst/>
          </a:prstGeom>
        </p:spPr>
      </p:pic>
    </p:spTree>
    <p:extLst>
      <p:ext uri="{BB962C8B-B14F-4D97-AF65-F5344CB8AC3E}">
        <p14:creationId xmlns:p14="http://schemas.microsoft.com/office/powerpoint/2010/main" val="3395463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A980-4CA0-6534-708C-93B81E23CE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498C6FB-8BAE-24DB-3AAB-589A8032B6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8A55DED-5269-BAF2-DDD7-323235FF47F2}"/>
              </a:ext>
            </a:extLst>
          </p:cNvPr>
          <p:cNvPicPr>
            <a:picLocks noChangeAspect="1"/>
          </p:cNvPicPr>
          <p:nvPr/>
        </p:nvPicPr>
        <p:blipFill>
          <a:blip r:embed="rId2"/>
          <a:stretch>
            <a:fillRect/>
          </a:stretch>
        </p:blipFill>
        <p:spPr>
          <a:xfrm>
            <a:off x="569166" y="365125"/>
            <a:ext cx="11159413" cy="6017014"/>
          </a:xfrm>
          <a:prstGeom prst="rect">
            <a:avLst/>
          </a:prstGeom>
        </p:spPr>
      </p:pic>
    </p:spTree>
    <p:extLst>
      <p:ext uri="{BB962C8B-B14F-4D97-AF65-F5344CB8AC3E}">
        <p14:creationId xmlns:p14="http://schemas.microsoft.com/office/powerpoint/2010/main" val="3011179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CA3C-F622-C1CF-EFBC-99FB92E76B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D69AF3-C5AA-3629-5842-EB637D7388F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1AF781E-18E2-2C5A-68D5-FF02EBE0017F}"/>
              </a:ext>
            </a:extLst>
          </p:cNvPr>
          <p:cNvPicPr>
            <a:picLocks noChangeAspect="1"/>
          </p:cNvPicPr>
          <p:nvPr/>
        </p:nvPicPr>
        <p:blipFill>
          <a:blip r:embed="rId2"/>
          <a:stretch>
            <a:fillRect/>
          </a:stretch>
        </p:blipFill>
        <p:spPr>
          <a:xfrm>
            <a:off x="2033587" y="19050"/>
            <a:ext cx="8124825" cy="6819900"/>
          </a:xfrm>
          <a:prstGeom prst="rect">
            <a:avLst/>
          </a:prstGeom>
        </p:spPr>
      </p:pic>
    </p:spTree>
    <p:extLst>
      <p:ext uri="{BB962C8B-B14F-4D97-AF65-F5344CB8AC3E}">
        <p14:creationId xmlns:p14="http://schemas.microsoft.com/office/powerpoint/2010/main" val="196733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829FD-9DA8-5D04-E017-0AF36F120FD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57EB909-AC26-7514-ED5A-F6DB6E8F67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156" y="365124"/>
            <a:ext cx="8941220" cy="6222287"/>
          </a:xfrm>
        </p:spPr>
      </p:pic>
    </p:spTree>
    <p:extLst>
      <p:ext uri="{BB962C8B-B14F-4D97-AF65-F5344CB8AC3E}">
        <p14:creationId xmlns:p14="http://schemas.microsoft.com/office/powerpoint/2010/main" val="1237945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9EEB-0CF0-C594-5DAB-562459D937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B906A06-8871-4295-102B-EA176FC51E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6001" y="365125"/>
            <a:ext cx="8387672" cy="6265355"/>
          </a:xfrm>
        </p:spPr>
      </p:pic>
    </p:spTree>
    <p:extLst>
      <p:ext uri="{BB962C8B-B14F-4D97-AF65-F5344CB8AC3E}">
        <p14:creationId xmlns:p14="http://schemas.microsoft.com/office/powerpoint/2010/main" val="1988333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314C-F9C3-567F-1090-E962C07DED3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BCD860F-4AB5-D1D6-603D-1EA1A8BEC4EF}"/>
              </a:ext>
            </a:extLst>
          </p:cNvPr>
          <p:cNvPicPr>
            <a:picLocks noGrp="1" noChangeAspect="1"/>
          </p:cNvPicPr>
          <p:nvPr>
            <p:ph idx="1"/>
          </p:nvPr>
        </p:nvPicPr>
        <p:blipFill>
          <a:blip r:embed="rId2"/>
          <a:stretch>
            <a:fillRect/>
          </a:stretch>
        </p:blipFill>
        <p:spPr>
          <a:xfrm>
            <a:off x="1539550" y="108170"/>
            <a:ext cx="8895077" cy="6641659"/>
          </a:xfrm>
        </p:spPr>
      </p:pic>
    </p:spTree>
    <p:extLst>
      <p:ext uri="{BB962C8B-B14F-4D97-AF65-F5344CB8AC3E}">
        <p14:creationId xmlns:p14="http://schemas.microsoft.com/office/powerpoint/2010/main" val="85683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D241-96D7-650B-3DFB-09FDBA5471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A4311F-2213-BA7C-654A-5932BE129AF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81D5F3-EC51-2DD9-5FF0-86DC2E7D1D59}"/>
              </a:ext>
            </a:extLst>
          </p:cNvPr>
          <p:cNvPicPr>
            <a:picLocks noChangeAspect="1"/>
          </p:cNvPicPr>
          <p:nvPr/>
        </p:nvPicPr>
        <p:blipFill>
          <a:blip r:embed="rId2"/>
          <a:stretch>
            <a:fillRect/>
          </a:stretch>
        </p:blipFill>
        <p:spPr>
          <a:xfrm>
            <a:off x="1212980" y="0"/>
            <a:ext cx="9946432" cy="6356372"/>
          </a:xfrm>
          <a:prstGeom prst="rect">
            <a:avLst/>
          </a:prstGeom>
        </p:spPr>
      </p:pic>
    </p:spTree>
    <p:extLst>
      <p:ext uri="{BB962C8B-B14F-4D97-AF65-F5344CB8AC3E}">
        <p14:creationId xmlns:p14="http://schemas.microsoft.com/office/powerpoint/2010/main" val="1437036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01F7-A6CD-9105-50E4-10935101C2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E0493D-C0B5-C66F-B076-0EFD6A02D66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DFFD1BB-CCE2-C7F8-EB41-F46C6BFFAEB9}"/>
              </a:ext>
            </a:extLst>
          </p:cNvPr>
          <p:cNvPicPr>
            <a:picLocks noChangeAspect="1"/>
          </p:cNvPicPr>
          <p:nvPr/>
        </p:nvPicPr>
        <p:blipFill>
          <a:blip r:embed="rId2"/>
          <a:stretch>
            <a:fillRect/>
          </a:stretch>
        </p:blipFill>
        <p:spPr>
          <a:xfrm>
            <a:off x="1524000" y="0"/>
            <a:ext cx="9144000" cy="6492875"/>
          </a:xfrm>
          <a:prstGeom prst="rect">
            <a:avLst/>
          </a:prstGeom>
        </p:spPr>
      </p:pic>
    </p:spTree>
    <p:extLst>
      <p:ext uri="{BB962C8B-B14F-4D97-AF65-F5344CB8AC3E}">
        <p14:creationId xmlns:p14="http://schemas.microsoft.com/office/powerpoint/2010/main" val="68039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02F0-61EB-799E-99C8-917709ACCC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8C9C59-7853-D748-07AB-B1446AE136C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F312D4-0158-ED4D-4A7C-357D523195FF}"/>
              </a:ext>
            </a:extLst>
          </p:cNvPr>
          <p:cNvPicPr>
            <a:picLocks noChangeAspect="1"/>
          </p:cNvPicPr>
          <p:nvPr/>
        </p:nvPicPr>
        <p:blipFill>
          <a:blip r:embed="rId2"/>
          <a:stretch>
            <a:fillRect/>
          </a:stretch>
        </p:blipFill>
        <p:spPr>
          <a:xfrm>
            <a:off x="1852844" y="365125"/>
            <a:ext cx="8048806" cy="5811837"/>
          </a:xfrm>
          <a:prstGeom prst="rect">
            <a:avLst/>
          </a:prstGeom>
        </p:spPr>
      </p:pic>
    </p:spTree>
    <p:extLst>
      <p:ext uri="{BB962C8B-B14F-4D97-AF65-F5344CB8AC3E}">
        <p14:creationId xmlns:p14="http://schemas.microsoft.com/office/powerpoint/2010/main" val="971466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494</Words>
  <Application>Microsoft Office PowerPoint</Application>
  <PresentationFormat>Widescreen</PresentationFormat>
  <Paragraphs>24</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UNIT-II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Virtualization</vt:lpstr>
      <vt:lpstr>Application virtualization</vt:lpstr>
      <vt:lpstr>Data Virtualization</vt:lpstr>
      <vt:lpstr>PowerPoint Presentation</vt:lpstr>
      <vt:lpstr>Desktop virtualization</vt:lpstr>
      <vt:lpstr>PowerPoint Presentation</vt:lpstr>
      <vt:lpstr>Network virtualization</vt:lpstr>
      <vt:lpstr>PowerPoint Presentation</vt:lpstr>
      <vt:lpstr>Server virtualization</vt:lpstr>
      <vt:lpstr>PowerPoint Presentation</vt:lpstr>
      <vt:lpstr>Storage virtualization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dc:title>
  <dc:creator>Karuna Singh</dc:creator>
  <cp:lastModifiedBy>Karuna Singh</cp:lastModifiedBy>
  <cp:revision>1</cp:revision>
  <dcterms:created xsi:type="dcterms:W3CDTF">2023-08-23T06:16:16Z</dcterms:created>
  <dcterms:modified xsi:type="dcterms:W3CDTF">2023-08-23T06:27:03Z</dcterms:modified>
</cp:coreProperties>
</file>